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2" r:id="rId1"/>
  </p:sldMasterIdLst>
  <p:notesMasterIdLst>
    <p:notesMasterId r:id="rId22"/>
  </p:notesMasterIdLst>
  <p:handoutMasterIdLst>
    <p:handoutMasterId r:id="rId23"/>
  </p:handoutMasterIdLst>
  <p:sldIdLst>
    <p:sldId id="524" r:id="rId2"/>
    <p:sldId id="525" r:id="rId3"/>
    <p:sldId id="526" r:id="rId4"/>
    <p:sldId id="527" r:id="rId5"/>
    <p:sldId id="529" r:id="rId6"/>
    <p:sldId id="530" r:id="rId7"/>
    <p:sldId id="534" r:id="rId8"/>
    <p:sldId id="535" r:id="rId9"/>
    <p:sldId id="537" r:id="rId10"/>
    <p:sldId id="553" r:id="rId11"/>
    <p:sldId id="565" r:id="rId12"/>
    <p:sldId id="552" r:id="rId13"/>
    <p:sldId id="564" r:id="rId14"/>
    <p:sldId id="555" r:id="rId15"/>
    <p:sldId id="557" r:id="rId16"/>
    <p:sldId id="558" r:id="rId17"/>
    <p:sldId id="546" r:id="rId18"/>
    <p:sldId id="562" r:id="rId19"/>
    <p:sldId id="563" r:id="rId20"/>
    <p:sldId id="551" r:id="rId2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21813F"/>
    <a:srgbClr val="DA7C2E"/>
    <a:srgbClr val="1B5970"/>
    <a:srgbClr val="FFFF99"/>
    <a:srgbClr val="FF9933"/>
    <a:srgbClr val="A7D971"/>
    <a:srgbClr val="FF0000"/>
    <a:srgbClr val="A1A7C3"/>
    <a:srgbClr val="A9B0BB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83" autoAdjust="0"/>
    <p:restoredTop sz="99834" autoAdjust="0"/>
  </p:normalViewPr>
  <p:slideViewPr>
    <p:cSldViewPr snapToGrid="0">
      <p:cViewPr varScale="1">
        <p:scale>
          <a:sx n="91" d="100"/>
          <a:sy n="91" d="100"/>
        </p:scale>
        <p:origin x="-96" y="-516"/>
      </p:cViewPr>
      <p:guideLst>
        <p:guide orient="horz" pos="1978"/>
        <p:guide pos="11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1932" y="-8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415" y="3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algn="r"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98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415" y="8832198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algn="r" defTabSz="912007" eaLnBrk="0" hangingPunct="0">
              <a:defRPr sz="1100">
                <a:latin typeface="Times New Roman" pitchFamily="18" charset="0"/>
              </a:defRPr>
            </a:lvl1pPr>
          </a:lstStyle>
          <a:p>
            <a:fld id="{480038BF-B25B-4659-9A29-D3CFEBED60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06488" y="700088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296" y="4416101"/>
            <a:ext cx="5027414" cy="418092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415" y="3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algn="r"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8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415" y="8832198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algn="r" defTabSz="912007" eaLnBrk="0" hangingPunct="0">
              <a:defRPr sz="1100">
                <a:latin typeface="Times New Roman" pitchFamily="18" charset="0"/>
              </a:defRPr>
            </a:lvl1pPr>
          </a:lstStyle>
          <a:p>
            <a:fld id="{F7C79DD4-84A3-4D6F-A65D-81143CC14B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79DD4-84A3-4D6F-A65D-81143CC14B0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ChangeArrowheads="1"/>
          </p:cNvSpPr>
          <p:nvPr/>
        </p:nvSpPr>
        <p:spPr bwMode="auto">
          <a:xfrm>
            <a:off x="0" y="0"/>
            <a:ext cx="9144000" cy="6505575"/>
          </a:xfrm>
          <a:prstGeom prst="rect">
            <a:avLst/>
          </a:prstGeom>
          <a:solidFill>
            <a:srgbClr val="1B59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30250" y="2092325"/>
            <a:ext cx="7772400" cy="942975"/>
          </a:xfrm>
        </p:spPr>
        <p:txBody>
          <a:bodyPr anchor="ctr"/>
          <a:lstStyle>
            <a:lvl1pPr>
              <a:defRPr sz="3600">
                <a:solidFill>
                  <a:srgbClr val="CCCE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30250" y="3171825"/>
            <a:ext cx="6400800" cy="620713"/>
          </a:xfrm>
        </p:spPr>
        <p:txBody>
          <a:bodyPr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n-US"/>
              <a:t>Senior Staff Meeting</a:t>
            </a:r>
          </a:p>
        </p:txBody>
      </p:sp>
      <p:sp>
        <p:nvSpPr>
          <p:cNvPr id="368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0200" y="6562725"/>
            <a:ext cx="8489950" cy="271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dist">
              <a:defRPr sz="800" b="1">
                <a:solidFill>
                  <a:srgbClr val="1B5970"/>
                </a:solidFill>
              </a:defRPr>
            </a:lvl1pPr>
          </a:lstStyle>
          <a:p>
            <a:endParaRPr lang="en-US"/>
          </a:p>
        </p:txBody>
      </p:sp>
      <p:sp>
        <p:nvSpPr>
          <p:cNvPr id="368647" name="Line 7"/>
          <p:cNvSpPr>
            <a:spLocks noChangeShapeType="1"/>
          </p:cNvSpPr>
          <p:nvPr/>
        </p:nvSpPr>
        <p:spPr bwMode="auto">
          <a:xfrm>
            <a:off x="730250" y="0"/>
            <a:ext cx="0" cy="1971675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48" name="Line 8"/>
          <p:cNvSpPr>
            <a:spLocks noChangeShapeType="1"/>
          </p:cNvSpPr>
          <p:nvPr/>
        </p:nvSpPr>
        <p:spPr bwMode="auto">
          <a:xfrm>
            <a:off x="731838" y="4598988"/>
            <a:ext cx="0" cy="1912937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/>
      <p:bldP spid="36864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6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6864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8350"/>
            <a:ext cx="2057400" cy="5476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768350"/>
            <a:ext cx="6021387" cy="5476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768350"/>
            <a:ext cx="8229600" cy="773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5259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4538" y="640715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3033179"/>
            <a:ext cx="8229600" cy="773113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604574"/>
            <a:ext cx="82296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5487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444500" y="0"/>
            <a:ext cx="8272463" cy="593725"/>
          </a:xfrm>
          <a:prstGeom prst="rect">
            <a:avLst/>
          </a:prstGeom>
          <a:solidFill>
            <a:srgbClr val="1B59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7623" name="Text Box 7"/>
          <p:cNvSpPr txBox="1">
            <a:spLocks noChangeArrowheads="1"/>
          </p:cNvSpPr>
          <p:nvPr/>
        </p:nvSpPr>
        <p:spPr bwMode="auto">
          <a:xfrm>
            <a:off x="501650" y="242888"/>
            <a:ext cx="4971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aseline="0" dirty="0" smtClean="0">
                <a:solidFill>
                  <a:schemeClr val="bg1"/>
                </a:solidFill>
              </a:rPr>
              <a:t>Raab Roundtable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438790" y="6404629"/>
            <a:ext cx="8264525" cy="261937"/>
          </a:xfrm>
          <a:prstGeom prst="rect">
            <a:avLst/>
          </a:prstGeom>
          <a:noFill/>
          <a:ln w="12700">
            <a:solidFill>
              <a:srgbClr val="1B597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000" dirty="0" smtClean="0"/>
              <a:t>    </a:t>
            </a:r>
            <a:r>
              <a:rPr lang="en-US" sz="1000" baseline="0" dirty="0" smtClean="0"/>
              <a:t>   February 17, 2012</a:t>
            </a:r>
            <a:endParaRPr lang="en-US" sz="1000" dirty="0"/>
          </a:p>
        </p:txBody>
      </p:sp>
      <p:sp>
        <p:nvSpPr>
          <p:cNvPr id="367625" name="Rectangle 9"/>
          <p:cNvSpPr>
            <a:spLocks noChangeArrowheads="1"/>
          </p:cNvSpPr>
          <p:nvPr/>
        </p:nvSpPr>
        <p:spPr bwMode="auto">
          <a:xfrm>
            <a:off x="436563" y="6399213"/>
            <a:ext cx="268287" cy="268287"/>
          </a:xfrm>
          <a:prstGeom prst="rect">
            <a:avLst/>
          </a:prstGeom>
          <a:solidFill>
            <a:srgbClr val="1B59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7626" name="Rectangle 10"/>
          <p:cNvSpPr>
            <a:spLocks noChangeArrowheads="1"/>
          </p:cNvSpPr>
          <p:nvPr/>
        </p:nvSpPr>
        <p:spPr bwMode="auto">
          <a:xfrm>
            <a:off x="6543675" y="6399213"/>
            <a:ext cx="2173288" cy="268287"/>
          </a:xfrm>
          <a:prstGeom prst="rect">
            <a:avLst/>
          </a:prstGeom>
          <a:solidFill>
            <a:srgbClr val="1B59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7627" name="Text Box 11"/>
          <p:cNvSpPr txBox="1">
            <a:spLocks noChangeArrowheads="1"/>
          </p:cNvSpPr>
          <p:nvPr/>
        </p:nvSpPr>
        <p:spPr bwMode="auto">
          <a:xfrm>
            <a:off x="8008469" y="6248400"/>
            <a:ext cx="6656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 sz="1000" b="1" dirty="0">
              <a:solidFill>
                <a:schemeClr val="bg1"/>
              </a:solidFill>
            </a:endParaRPr>
          </a:p>
          <a:p>
            <a:pPr algn="r"/>
            <a:r>
              <a:rPr lang="en-US" sz="1000" b="1" dirty="0">
                <a:solidFill>
                  <a:schemeClr val="bg1"/>
                </a:solidFill>
              </a:rPr>
              <a:t>Page </a:t>
            </a:r>
            <a:r>
              <a:rPr lang="en-US" sz="1000" b="1" dirty="0" smtClean="0">
                <a:solidFill>
                  <a:schemeClr val="bg1"/>
                </a:solidFill>
              </a:rPr>
              <a:t>    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74575" y="6397442"/>
            <a:ext cx="34176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EE1BCEB-D444-443D-BFEA-432935B67CAF}" type="slidenum">
              <a:rPr lang="en-US" sz="1000" b="1" smtClean="0">
                <a:solidFill>
                  <a:schemeClr val="bg1"/>
                </a:solidFill>
              </a:rPr>
              <a:pPr/>
              <a:t>‹#›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pic>
        <p:nvPicPr>
          <p:cNvPr id="12" name="Picture 6" descr="logo_ppt_hc_bg_sm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21450" y="141288"/>
            <a:ext cx="2057400" cy="3143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9pPr>
    </p:titleStyle>
    <p:bodyStyle>
      <a:lvl1pPr algn="l" rtl="0" fontAlgn="base">
        <a:spcBef>
          <a:spcPct val="50000"/>
        </a:spcBef>
        <a:spcAft>
          <a:spcPct val="0"/>
        </a:spcAft>
        <a:buClr>
          <a:srgbClr val="0099CC"/>
        </a:buClr>
        <a:buFont typeface="Wingdings" pitchFamily="2" charset="2"/>
        <a:defRPr b="1">
          <a:solidFill>
            <a:srgbClr val="1B5970"/>
          </a:solidFill>
          <a:latin typeface="+mn-lt"/>
          <a:ea typeface="+mn-ea"/>
          <a:cs typeface="+mn-cs"/>
        </a:defRPr>
      </a:lvl1pPr>
      <a:lvl2pPr marL="461963" indent="-231775" algn="l" rtl="0" fontAlgn="base">
        <a:spcBef>
          <a:spcPct val="50000"/>
        </a:spcBef>
        <a:spcAft>
          <a:spcPct val="0"/>
        </a:spcAft>
        <a:buClr>
          <a:srgbClr val="333333"/>
        </a:buClr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2pPr>
      <a:lvl3pPr marL="914400" indent="-230188" algn="l" rtl="0" fontAlgn="base">
        <a:spcBef>
          <a:spcPct val="50000"/>
        </a:spcBef>
        <a:spcAft>
          <a:spcPct val="0"/>
        </a:spcAft>
        <a:buClr>
          <a:srgbClr val="333333"/>
        </a:buClr>
        <a:buFont typeface="Wingdings" pitchFamily="2" charset="2"/>
        <a:buChar char="§"/>
        <a:defRPr sz="1500">
          <a:solidFill>
            <a:srgbClr val="333333"/>
          </a:solidFill>
          <a:latin typeface="+mn-lt"/>
        </a:defRPr>
      </a:lvl3pPr>
      <a:lvl4pPr marL="1376363" indent="-231775" algn="l" rtl="0" fontAlgn="base">
        <a:spcBef>
          <a:spcPct val="50000"/>
        </a:spcBef>
        <a:spcAft>
          <a:spcPct val="0"/>
        </a:spcAft>
        <a:buClr>
          <a:srgbClr val="333333"/>
        </a:buClr>
        <a:buFont typeface="Arial" charset="0"/>
        <a:buChar char="–"/>
        <a:defRPr lang="en-US" sz="1400" b="1" baseline="0" smtClean="0">
          <a:solidFill>
            <a:srgbClr val="33333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hibbard@analysisgroup.com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450" y="2155825"/>
            <a:ext cx="7772400" cy="942975"/>
          </a:xfrm>
        </p:spPr>
        <p:txBody>
          <a:bodyPr/>
          <a:lstStyle/>
          <a:p>
            <a:r>
              <a:rPr lang="en-US" sz="3200" dirty="0" smtClean="0"/>
              <a:t>Economic Impacts of RGGI:  </a:t>
            </a:r>
            <a:br>
              <a:rPr lang="en-US" sz="3200" dirty="0" smtClean="0"/>
            </a:br>
            <a:r>
              <a:rPr lang="en-US" sz="3200" i="1" dirty="0" smtClean="0"/>
              <a:t>Following the Dollars</a:t>
            </a:r>
            <a:endParaRPr lang="en-US" sz="3200" i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689466" y="4512258"/>
            <a:ext cx="7133734" cy="92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99CC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+mn-lt"/>
              </a:rPr>
              <a:t>Paul J. Hibbard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99CC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1600" b="1" kern="0" dirty="0" smtClean="0">
                <a:solidFill>
                  <a:schemeClr val="bg1"/>
                </a:solidFill>
                <a:latin typeface="+mn-lt"/>
              </a:rPr>
              <a:t>The Economic Impacts of the Regional Greenhouse Gas Initiative on the Ten Northeast and Mid-Atlantic States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99CC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1600" b="1" kern="0" dirty="0" smtClean="0">
                <a:solidFill>
                  <a:schemeClr val="bg1"/>
                </a:solidFill>
                <a:latin typeface="+mn-lt"/>
              </a:rPr>
              <a:t>Raab Roundtable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February 2012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9" descr="logo_ppt_hc_b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5150" y="508000"/>
            <a:ext cx="3071813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703" y="1053008"/>
            <a:ext cx="7498080" cy="532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23" y="702342"/>
            <a:ext cx="8229600" cy="403312"/>
          </a:xfrm>
        </p:spPr>
        <p:txBody>
          <a:bodyPr/>
          <a:lstStyle/>
          <a:p>
            <a:r>
              <a:rPr lang="en-US" dirty="0" smtClean="0"/>
              <a:t>Total Economic Impact – Value Added and Job-Years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360274" y="2322792"/>
            <a:ext cx="567560" cy="1965435"/>
            <a:chOff x="5318234" y="2501462"/>
            <a:chExt cx="567560" cy="1965435"/>
          </a:xfrm>
        </p:grpSpPr>
        <p:sp>
          <p:nvSpPr>
            <p:cNvPr id="4" name="Oval 3"/>
            <p:cNvSpPr/>
            <p:nvPr/>
          </p:nvSpPr>
          <p:spPr bwMode="auto">
            <a:xfrm>
              <a:off x="5486400" y="2554015"/>
              <a:ext cx="399393" cy="388882"/>
            </a:xfrm>
            <a:prstGeom prst="ellipse">
              <a:avLst/>
            </a:prstGeom>
            <a:noFill/>
            <a:ln w="25400" cap="flat" cmpd="sng" algn="ctr">
              <a:solidFill>
                <a:srgbClr val="21813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5486401" y="3111063"/>
              <a:ext cx="399393" cy="388882"/>
            </a:xfrm>
            <a:prstGeom prst="ellipse">
              <a:avLst/>
            </a:prstGeom>
            <a:noFill/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5486400" y="4025463"/>
              <a:ext cx="399393" cy="388882"/>
            </a:xfrm>
            <a:prstGeom prst="ellipse">
              <a:avLst/>
            </a:prstGeom>
            <a:noFill/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Left Bracket 6"/>
            <p:cNvSpPr/>
            <p:nvPr/>
          </p:nvSpPr>
          <p:spPr bwMode="auto">
            <a:xfrm>
              <a:off x="5318234" y="2501462"/>
              <a:ext cx="105104" cy="1965435"/>
            </a:xfrm>
            <a:prstGeom prst="leftBracke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5720" rIns="4572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52812" y="682353"/>
            <a:ext cx="2002560" cy="5678153"/>
            <a:chOff x="252812" y="797963"/>
            <a:chExt cx="2002560" cy="5678153"/>
          </a:xfrm>
          <a:solidFill>
            <a:schemeClr val="bg1">
              <a:alpha val="0"/>
            </a:schemeClr>
          </a:solidFill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2812" y="797963"/>
              <a:ext cx="2002560" cy="190319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0880" y="2664376"/>
              <a:ext cx="1984680" cy="18550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0704" y="4550980"/>
              <a:ext cx="1916978" cy="19251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0"/>
          <p:cNvGrpSpPr/>
          <p:nvPr/>
        </p:nvGrpSpPr>
        <p:grpSpPr>
          <a:xfrm>
            <a:off x="2187721" y="5106380"/>
            <a:ext cx="2184588" cy="1410034"/>
            <a:chOff x="5410200" y="3991469"/>
            <a:chExt cx="3733800" cy="1591540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l="12239" t="85502" r="56147"/>
            <a:stretch>
              <a:fillRect/>
            </a:stretch>
          </p:blipFill>
          <p:spPr bwMode="auto">
            <a:xfrm>
              <a:off x="5452623" y="3991469"/>
              <a:ext cx="2743200" cy="912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l="53512" t="85502" r="3458"/>
            <a:stretch>
              <a:fillRect/>
            </a:stretch>
          </p:blipFill>
          <p:spPr bwMode="auto">
            <a:xfrm>
              <a:off x="5410200" y="4670196"/>
              <a:ext cx="3733800" cy="912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7" name="TextBox 16"/>
          <p:cNvSpPr txBox="1"/>
          <p:nvPr/>
        </p:nvSpPr>
        <p:spPr>
          <a:xfrm>
            <a:off x="1681691" y="783023"/>
            <a:ext cx="16500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New England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765749" y="2506728"/>
            <a:ext cx="1208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New </a:t>
            </a:r>
            <a:r>
              <a:rPr lang="en-US" sz="1400" b="1" dirty="0" smtClean="0"/>
              <a:t>York</a:t>
            </a:r>
            <a:endParaRPr lang="en-US" sz="1400" b="1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3443" y="854240"/>
            <a:ext cx="5158870" cy="440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639618" y="4156853"/>
            <a:ext cx="1587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PJM States </a:t>
            </a:r>
          </a:p>
          <a:p>
            <a:pPr algn="ctr"/>
            <a:r>
              <a:rPr lang="en-US" sz="1400" b="1" dirty="0" smtClean="0"/>
              <a:t>(DE, MD</a:t>
            </a:r>
            <a:r>
              <a:rPr lang="en-US" sz="1400" b="1" dirty="0" smtClean="0"/>
              <a:t>, </a:t>
            </a:r>
            <a:r>
              <a:rPr lang="en-US" sz="1400" b="1" dirty="0" smtClean="0"/>
              <a:t>NJ)</a:t>
            </a:r>
            <a:endParaRPr lang="en-US" sz="1400" b="1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1692166" y="1566041"/>
            <a:ext cx="3331779" cy="3888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21813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496" y="1009650"/>
            <a:ext cx="7406640" cy="5370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" name="Group 9"/>
          <p:cNvGrpSpPr/>
          <p:nvPr/>
        </p:nvGrpSpPr>
        <p:grpSpPr>
          <a:xfrm>
            <a:off x="5061397" y="1866901"/>
            <a:ext cx="3902479" cy="3748288"/>
            <a:chOff x="5061397" y="1866901"/>
            <a:chExt cx="3902479" cy="3748288"/>
          </a:xfrm>
        </p:grpSpPr>
        <p:sp>
          <p:nvSpPr>
            <p:cNvPr id="4" name="TextBox 3"/>
            <p:cNvSpPr txBox="1"/>
            <p:nvPr/>
          </p:nvSpPr>
          <p:spPr>
            <a:xfrm>
              <a:off x="7585836" y="2270974"/>
              <a:ext cx="1378040" cy="1754326"/>
            </a:xfrm>
            <a:prstGeom prst="rect">
              <a:avLst/>
            </a:prstGeom>
            <a:solidFill>
              <a:srgbClr val="1B597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Energy Efficiency: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Combines these various elements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cxnSp>
          <p:nvCxnSpPr>
            <p:cNvPr id="6" name="Straight Arrow Connector 5"/>
            <p:cNvCxnSpPr>
              <a:stCxn id="4" idx="1"/>
            </p:cNvCxnSpPr>
            <p:nvPr/>
          </p:nvCxnSpPr>
          <p:spPr bwMode="auto">
            <a:xfrm rot="10800000">
              <a:off x="6756400" y="1866901"/>
              <a:ext cx="829436" cy="1281237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rgbClr val="9BBB5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" name="Straight Arrow Connector 7"/>
            <p:cNvCxnSpPr>
              <a:stCxn id="4" idx="1"/>
              <a:endCxn id="34" idx="1"/>
            </p:cNvCxnSpPr>
            <p:nvPr/>
          </p:nvCxnSpPr>
          <p:spPr bwMode="auto">
            <a:xfrm rot="10800000" flipV="1">
              <a:off x="5691534" y="3148136"/>
              <a:ext cx="1894303" cy="470827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rgbClr val="1B5970"/>
              </a:solidFill>
              <a:prstDash val="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>
              <a:stCxn id="4" idx="1"/>
              <a:endCxn id="28" idx="1"/>
            </p:cNvCxnSpPr>
            <p:nvPr/>
          </p:nvCxnSpPr>
          <p:spPr bwMode="auto">
            <a:xfrm rot="10800000" flipV="1">
              <a:off x="5177308" y="3148137"/>
              <a:ext cx="2408529" cy="1900382"/>
            </a:xfrm>
            <a:prstGeom prst="straightConnector1">
              <a:avLst/>
            </a:prstGeom>
            <a:solidFill>
              <a:schemeClr val="accent1"/>
            </a:solidFill>
            <a:ln w="31750" cap="flat" cmpd="sng" algn="ctr">
              <a:solidFill>
                <a:srgbClr val="1B5970"/>
              </a:solidFill>
              <a:prstDash val="dash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28" name="Right Brace 27"/>
            <p:cNvSpPr/>
            <p:nvPr/>
          </p:nvSpPr>
          <p:spPr bwMode="auto">
            <a:xfrm>
              <a:off x="5061397" y="4481848"/>
              <a:ext cx="115910" cy="1133341"/>
            </a:xfrm>
            <a:prstGeom prst="rightBrace">
              <a:avLst/>
            </a:prstGeom>
            <a:noFill/>
            <a:ln w="34925" cap="flat" cmpd="sng" algn="ctr">
              <a:solidFill>
                <a:srgbClr val="1B5970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ight Brace 33"/>
            <p:cNvSpPr/>
            <p:nvPr/>
          </p:nvSpPr>
          <p:spPr bwMode="auto">
            <a:xfrm>
              <a:off x="5627138" y="3271234"/>
              <a:ext cx="64395" cy="695459"/>
            </a:xfrm>
            <a:prstGeom prst="rightBrace">
              <a:avLst/>
            </a:prstGeom>
            <a:noFill/>
            <a:ln w="34925" cap="flat" cmpd="sng" algn="ctr">
              <a:solidFill>
                <a:srgbClr val="1B5970"/>
              </a:solidFill>
              <a:prstDash val="solid"/>
              <a:round/>
              <a:headEnd type="none" w="med" len="med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737377"/>
            <a:ext cx="8788400" cy="403312"/>
          </a:xfrm>
        </p:spPr>
        <p:txBody>
          <a:bodyPr/>
          <a:lstStyle/>
          <a:p>
            <a:r>
              <a:rPr lang="en-US" dirty="0" smtClean="0"/>
              <a:t>Value Added Multipliers:  </a:t>
            </a:r>
            <a:r>
              <a:rPr lang="en-US" sz="2200" dirty="0" smtClean="0"/>
              <a:t>Average impacts </a:t>
            </a:r>
            <a:r>
              <a:rPr lang="en-US" sz="2200" i="1" dirty="0" smtClean="0"/>
              <a:t>within </a:t>
            </a:r>
            <a:r>
              <a:rPr lang="en-US" sz="2200" dirty="0" smtClean="0"/>
              <a:t>RGGI states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4"/>
          <p:cNvSpPr txBox="1">
            <a:spLocks/>
          </p:cNvSpPr>
          <p:nvPr/>
        </p:nvSpPr>
        <p:spPr>
          <a:xfrm>
            <a:off x="457200" y="914400"/>
            <a:ext cx="8191500" cy="3387144"/>
          </a:xfrm>
          <a:prstGeom prst="rect">
            <a:avLst/>
          </a:prstGeom>
        </p:spPr>
        <p:txBody>
          <a:bodyPr/>
          <a:lstStyle/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  <a:buFont typeface="Wingdings" pitchFamily="2" charset="2"/>
              <a:buChar char="§"/>
            </a:pPr>
            <a:r>
              <a:rPr lang="en-US" sz="3200" b="1" kern="0" dirty="0" smtClean="0">
                <a:solidFill>
                  <a:srgbClr val="FF9933"/>
                </a:solidFill>
                <a:latin typeface="+mn-lt"/>
              </a:rPr>
              <a:t>Top 3 take-</a:t>
            </a:r>
            <a:r>
              <a:rPr lang="en-US" sz="3200" b="1" kern="0" dirty="0" err="1" smtClean="0">
                <a:solidFill>
                  <a:srgbClr val="FF9933"/>
                </a:solidFill>
                <a:latin typeface="+mn-lt"/>
              </a:rPr>
              <a:t>aways</a:t>
            </a:r>
            <a:endParaRPr lang="en-US" sz="3200" b="1" kern="0" dirty="0" smtClean="0">
              <a:solidFill>
                <a:srgbClr val="FF9933"/>
              </a:solidFill>
              <a:latin typeface="+mn-lt"/>
            </a:endParaRPr>
          </a:p>
          <a:p>
            <a:pPr marL="460375" lvl="1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800" kern="0" dirty="0" smtClean="0"/>
              <a:t>RGGI cap/trade program integrated well with electric markets, and generated positive economic value, </a:t>
            </a:r>
            <a:r>
              <a:rPr lang="en-US" sz="2800" i="1" kern="0" dirty="0" smtClean="0"/>
              <a:t>because</a:t>
            </a:r>
            <a:r>
              <a:rPr lang="en-US" sz="2800" kern="0" dirty="0" smtClean="0"/>
              <a:t>…</a:t>
            </a:r>
          </a:p>
          <a:p>
            <a:pPr marL="460375" lvl="1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800" kern="0" dirty="0" smtClean="0"/>
              <a:t>Allowances were auctioned, capturing value for public use</a:t>
            </a:r>
          </a:p>
          <a:p>
            <a:pPr marL="460375" lvl="1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800" kern="0" dirty="0" smtClean="0"/>
              <a:t>Majority of funds used in ways that maximized economic benefit (energy efficiency)</a:t>
            </a:r>
            <a:endParaRPr lang="en-US" sz="2800" b="1" kern="0" dirty="0" smtClean="0">
              <a:solidFill>
                <a:srgbClr val="FF9933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4"/>
          <p:cNvSpPr txBox="1">
            <a:spLocks/>
          </p:cNvSpPr>
          <p:nvPr/>
        </p:nvSpPr>
        <p:spPr>
          <a:xfrm>
            <a:off x="457200" y="914400"/>
            <a:ext cx="8191500" cy="3387144"/>
          </a:xfrm>
          <a:prstGeom prst="rect">
            <a:avLst/>
          </a:prstGeom>
        </p:spPr>
        <p:txBody>
          <a:bodyPr/>
          <a:lstStyle/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  <a:buFont typeface="Wingdings" pitchFamily="2" charset="2"/>
              <a:buChar char="§"/>
            </a:pPr>
            <a:r>
              <a:rPr lang="en-US" sz="2000" b="1" kern="0" dirty="0" smtClean="0">
                <a:solidFill>
                  <a:srgbClr val="FF9933"/>
                </a:solidFill>
                <a:latin typeface="+mn-lt"/>
              </a:rPr>
              <a:t>A mandatory, market-based carbon control mechanism is functioning properly and can deliver positive economic benefits</a:t>
            </a:r>
          </a:p>
          <a:p>
            <a:pPr marL="460375" lvl="1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000" kern="0" dirty="0" smtClean="0"/>
              <a:t>Program has integrated seamlessly in regional power markets</a:t>
            </a:r>
          </a:p>
          <a:p>
            <a:pPr marL="460375" lvl="1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000" kern="0" dirty="0" smtClean="0"/>
              <a:t>States have collected/disbursed revenues, and worked cooperatively</a:t>
            </a:r>
            <a:endParaRPr lang="en-US" sz="2000" b="1" kern="0" dirty="0" smtClean="0">
              <a:solidFill>
                <a:srgbClr val="FF9933"/>
              </a:solidFill>
              <a:latin typeface="+mn-lt"/>
            </a:endParaRPr>
          </a:p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  <a:buFont typeface="Wingdings" pitchFamily="2" charset="2"/>
              <a:buChar char="§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+mn-lt"/>
              </a:rPr>
              <a:t>RGGI reduces region’s payments for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+mn-lt"/>
              </a:rPr>
              <a:t> out-of-state fossil fuels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+mn-lt"/>
            </a:endParaRPr>
          </a:p>
          <a:p>
            <a:pPr marL="460375" lvl="1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000" kern="0" dirty="0" smtClean="0"/>
              <a:t>Reduced generation (due to lower consumption) reduces payment for fuels</a:t>
            </a:r>
          </a:p>
          <a:p>
            <a:pPr marL="460375" lvl="1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000" kern="0" dirty="0" smtClean="0"/>
              <a:t>Represents additional funds that stay mostly within state economies</a:t>
            </a:r>
          </a:p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  <a:buFont typeface="Wingdings" pitchFamily="2" charset="2"/>
              <a:buChar char="§"/>
            </a:pPr>
            <a:r>
              <a:rPr lang="en-US" sz="2000" b="1" kern="0" dirty="0" smtClean="0">
                <a:solidFill>
                  <a:srgbClr val="FF9933"/>
                </a:solidFill>
              </a:rPr>
              <a:t>A Region’s existing generating mix affects economic impacts  </a:t>
            </a:r>
            <a:endParaRPr lang="en-US" sz="2000" kern="0" dirty="0" smtClean="0">
              <a:solidFill>
                <a:srgbClr val="FF9933"/>
              </a:solidFill>
            </a:endParaRPr>
          </a:p>
          <a:p>
            <a:pPr marL="460375" lvl="1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000" kern="0" dirty="0" smtClean="0"/>
              <a:t>Carbon intensity of resource mix affects magnitude of impacts on revenues for power sector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 txBox="1">
            <a:spLocks/>
          </p:cNvSpPr>
          <p:nvPr/>
        </p:nvSpPr>
        <p:spPr>
          <a:xfrm>
            <a:off x="457200" y="768479"/>
            <a:ext cx="8161506" cy="3940935"/>
          </a:xfrm>
          <a:prstGeom prst="rect">
            <a:avLst/>
          </a:prstGeom>
        </p:spPr>
        <p:txBody>
          <a:bodyPr/>
          <a:lstStyle/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  <a:buFont typeface="Wingdings" pitchFamily="2" charset="2"/>
              <a:buChar char="§"/>
            </a:pPr>
            <a:r>
              <a:rPr lang="en-US" sz="2000" b="1" kern="0" dirty="0" smtClean="0">
                <a:solidFill>
                  <a:srgbClr val="FF9933"/>
                </a:solidFill>
                <a:latin typeface="+mn-lt"/>
              </a:rPr>
              <a:t>The design of the CO2 market in the RGGI states affected the size, character, and distribution of public benefits 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+mn-lt"/>
            </a:endParaRP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lang="en-US" sz="2000" kern="0" noProof="0" dirty="0" smtClean="0">
                <a:latin typeface="+mn-lt"/>
              </a:rPr>
              <a:t>Decision by RGGI states to auction allowances transfers emission rights from public to private sector at a monetary cost</a:t>
            </a: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Retains value</a:t>
            </a:r>
            <a:r>
              <a:rPr kumimoji="0" lang="en-US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of allowances – and generates substantial revenue – for public use (preventing</a:t>
            </a:r>
            <a:r>
              <a:rPr lang="en-US" sz="2000" kern="0" dirty="0" smtClean="0">
                <a:latin typeface="+mn-lt"/>
              </a:rPr>
              <a:t> transfer of that value to plant owners) </a:t>
            </a: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Price impacts on electric markets the same either way</a:t>
            </a:r>
          </a:p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 txBox="1">
            <a:spLocks/>
          </p:cNvSpPr>
          <p:nvPr/>
        </p:nvSpPr>
        <p:spPr>
          <a:xfrm>
            <a:off x="466927" y="680935"/>
            <a:ext cx="8219872" cy="5112914"/>
          </a:xfrm>
          <a:prstGeom prst="rect">
            <a:avLst/>
          </a:prstGeom>
        </p:spPr>
        <p:txBody>
          <a:bodyPr/>
          <a:lstStyle/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  <a:buFont typeface="Wingdings" pitchFamily="2" charset="2"/>
              <a:buChar char="§"/>
            </a:pPr>
            <a:r>
              <a:rPr lang="en-US" sz="2000" b="1" kern="0" dirty="0" smtClean="0">
                <a:solidFill>
                  <a:srgbClr val="FF9933"/>
                </a:solidFill>
                <a:latin typeface="+mn-lt"/>
              </a:rPr>
              <a:t>How allowance proceeds are used affects their economic impacts  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+mn-lt"/>
            </a:endParaRP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lang="en-US" sz="2000" kern="0" noProof="0" dirty="0" smtClean="0">
                <a:latin typeface="+mn-lt"/>
              </a:rPr>
              <a:t>States used funds in different ways, providing a wide variety of public benefits </a:t>
            </a:r>
            <a:r>
              <a:rPr lang="en-US" sz="2000" i="1" kern="0" noProof="0" dirty="0" smtClean="0">
                <a:latin typeface="+mn-lt"/>
              </a:rPr>
              <a:t>not captured </a:t>
            </a:r>
            <a:r>
              <a:rPr lang="en-US" sz="2000" kern="0" dirty="0" smtClean="0">
                <a:latin typeface="+mn-lt"/>
              </a:rPr>
              <a:t>in economic analysis</a:t>
            </a:r>
          </a:p>
          <a:p>
            <a:pPr marL="917575" lvl="2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kumimoji="0" lang="en-US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does not decrease the value of different investment vehicles</a:t>
            </a: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lang="en-US" sz="2000" kern="0" dirty="0" smtClean="0">
                <a:latin typeface="+mn-lt"/>
              </a:rPr>
              <a:t>However, how funds are used </a:t>
            </a:r>
            <a:r>
              <a:rPr lang="en-US" sz="2000" i="1" kern="0" dirty="0" smtClean="0">
                <a:latin typeface="+mn-lt"/>
              </a:rPr>
              <a:t>does affect </a:t>
            </a:r>
            <a:r>
              <a:rPr lang="en-US" sz="2000" kern="0" dirty="0" smtClean="0">
                <a:latin typeface="+mn-lt"/>
              </a:rPr>
              <a:t>economic impact</a:t>
            </a:r>
          </a:p>
          <a:p>
            <a:pPr marL="917575" lvl="2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kumimoji="0" lang="en-US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Energy efficiency investments have strongest positive economic impact</a:t>
            </a:r>
          </a:p>
          <a:p>
            <a:pPr marL="1374775" lvl="3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>
                <a:latin typeface="+mn-lt"/>
              </a:rPr>
              <a:t>Reduces consumption (particularly for participants)</a:t>
            </a:r>
          </a:p>
          <a:p>
            <a:pPr marL="1374775" lvl="3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kumimoji="0" lang="en-US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Depresses wholesale prices (for all)</a:t>
            </a:r>
          </a:p>
          <a:p>
            <a:pPr marL="1374775" lvl="3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kern="0" dirty="0" smtClean="0">
                <a:latin typeface="+mn-lt"/>
              </a:rPr>
              <a:t>Keeps impacts largely within electric sector</a:t>
            </a:r>
            <a:endParaRPr lang="en-US" sz="2000" kern="0" dirty="0" smtClean="0"/>
          </a:p>
          <a:p>
            <a:pPr marL="917575" lvl="2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kern="0" dirty="0" smtClean="0"/>
              <a:t>Other investments have strong returns, transferring value to other sectors of the economy </a:t>
            </a:r>
          </a:p>
          <a:p>
            <a:pPr marL="1374775" lvl="3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/>
              <a:t>Direct bill assistance </a:t>
            </a:r>
          </a:p>
          <a:p>
            <a:pPr marL="1374775" lvl="3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kumimoji="0" lang="en-US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General fund contributions</a:t>
            </a:r>
          </a:p>
          <a:p>
            <a:pPr marL="1374775" lvl="3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>
                <a:latin typeface="+mn-lt"/>
              </a:rPr>
              <a:t>Education and job training</a:t>
            </a:r>
            <a:endParaRPr kumimoji="0" lang="en-US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 txBox="1">
            <a:spLocks/>
          </p:cNvSpPr>
          <p:nvPr/>
        </p:nvSpPr>
        <p:spPr>
          <a:xfrm>
            <a:off x="457200" y="914399"/>
            <a:ext cx="7836794" cy="5112914"/>
          </a:xfrm>
          <a:prstGeom prst="rect">
            <a:avLst/>
          </a:prstGeom>
        </p:spPr>
        <p:txBody>
          <a:bodyPr/>
          <a:lstStyle/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  <a:buFont typeface="Wingdings" pitchFamily="2" charset="2"/>
              <a:buChar char="§"/>
            </a:pPr>
            <a:r>
              <a:rPr lang="en-US" sz="2000" b="1" kern="0" dirty="0" smtClean="0">
                <a:solidFill>
                  <a:srgbClr val="FF9933"/>
                </a:solidFill>
                <a:latin typeface="+mn-lt"/>
              </a:rPr>
              <a:t>Positive job impacts with RGGI  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+mn-lt"/>
            </a:endParaRP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lang="en-US" sz="2000" b="1" kern="0" noProof="0" dirty="0" smtClean="0">
                <a:latin typeface="+mn-lt"/>
              </a:rPr>
              <a:t>Results in thousands of jobs more than non-RGGI case</a:t>
            </a:r>
            <a:endParaRPr kumimoji="0" lang="en-US" sz="2000" b="1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917575" lvl="2" indent="-2286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>
                <a:latin typeface="+mn-lt"/>
              </a:rPr>
              <a:t>16,000 “job-years”</a:t>
            </a:r>
          </a:p>
          <a:p>
            <a:pPr marL="917575" lvl="2" indent="-2286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kumimoji="0" lang="en-US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Reflects direct, indirect, induced jobs</a:t>
            </a:r>
          </a:p>
          <a:p>
            <a:pPr marL="917575" lvl="2" indent="-2286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kern="0" dirty="0" smtClean="0">
                <a:latin typeface="+mn-lt"/>
              </a:rPr>
              <a:t>Some may be temporary, others longer term</a:t>
            </a:r>
          </a:p>
          <a:p>
            <a:pPr marL="917575" lvl="2" indent="-2286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kern="0" dirty="0" smtClean="0">
                <a:latin typeface="+mn-lt"/>
              </a:rPr>
              <a:t>All associated only with first three years of program investments (but occur throughout the study period)</a:t>
            </a:r>
            <a:endParaRPr lang="en-US" kern="0" dirty="0" smtClean="0"/>
          </a:p>
          <a:p>
            <a:pPr marL="460375" lvl="1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000" b="1" kern="0" dirty="0" smtClean="0"/>
              <a:t>Jobs spread around economy, e.g. </a:t>
            </a:r>
          </a:p>
          <a:p>
            <a:pPr marL="917575" lvl="2" indent="-2286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/>
              <a:t>Personnel doing energy </a:t>
            </a:r>
            <a:r>
              <a:rPr lang="en-US" dirty="0" smtClean="0"/>
              <a:t>efficiency audits</a:t>
            </a:r>
          </a:p>
          <a:p>
            <a:pPr marL="917575" lvl="2" indent="-2286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dirty="0" smtClean="0"/>
              <a:t>Installers of energy efficiency measures or renewable projects</a:t>
            </a:r>
          </a:p>
          <a:p>
            <a:pPr marL="917575" lvl="2" indent="-2286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dirty="0" smtClean="0"/>
              <a:t>Trainers, educators</a:t>
            </a:r>
          </a:p>
          <a:p>
            <a:pPr marL="917575" lvl="2" indent="-228600"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dirty="0" smtClean="0"/>
              <a:t>State workers whose responsibilities might otherwise be eliminated due to budget challenges</a:t>
            </a:r>
            <a:endParaRPr kumimoji="0" lang="en-US" b="0" i="0" u="none" strike="noStrike" kern="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 txBox="1">
            <a:spLocks/>
          </p:cNvSpPr>
          <p:nvPr/>
        </p:nvSpPr>
        <p:spPr>
          <a:xfrm>
            <a:off x="457200" y="914399"/>
            <a:ext cx="7836794" cy="3618964"/>
          </a:xfrm>
          <a:prstGeom prst="rect">
            <a:avLst/>
          </a:prstGeom>
        </p:spPr>
        <p:txBody>
          <a:bodyPr/>
          <a:lstStyle/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  <a:buFont typeface="Wingdings" pitchFamily="2" charset="2"/>
              <a:buChar char="§"/>
            </a:pPr>
            <a:r>
              <a:rPr lang="en-US" sz="2000" b="1" kern="0" dirty="0" smtClean="0">
                <a:solidFill>
                  <a:srgbClr val="FF9933"/>
                </a:solidFill>
                <a:latin typeface="+mn-lt"/>
              </a:rPr>
              <a:t>RGGI’s first 3 Years of program investments point to some best practices   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+mn-lt"/>
            </a:endParaRP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lang="en-US" sz="2000" kern="0" noProof="0" dirty="0" smtClean="0">
                <a:latin typeface="+mn-lt"/>
              </a:rPr>
              <a:t>More rapid movement of revenues to investment vehicles speeds realization of benefits</a:t>
            </a: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lang="en-US" sz="2000" kern="0" dirty="0" smtClean="0">
                <a:latin typeface="+mn-lt"/>
              </a:rPr>
              <a:t>Energy efficiency dominates benefit calculus</a:t>
            </a: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lang="en-US" sz="2000" kern="0" dirty="0" smtClean="0">
                <a:latin typeface="+mn-lt"/>
              </a:rPr>
              <a:t>Standardization of tracking, measuring and verifying spending and results could reduce administrative burden of tracking progress and measuring benefits/costs </a:t>
            </a:r>
          </a:p>
          <a:p>
            <a:pPr marL="917575" lvl="2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>
                <a:latin typeface="+mn-lt"/>
              </a:rPr>
              <a:t>States have done a good job</a:t>
            </a:r>
          </a:p>
          <a:p>
            <a:pPr marL="917575" lvl="2" indent="-2286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>
                <a:latin typeface="+mn-lt"/>
              </a:rPr>
              <a:t>But variation across states makes consistent tracking challenging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3724" y="2244784"/>
            <a:ext cx="5155324" cy="348169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518247" y="704197"/>
            <a:ext cx="7851913" cy="1630442"/>
          </a:xfrm>
          <a:prstGeom prst="rect">
            <a:avLst/>
          </a:prstGeom>
        </p:spPr>
        <p:txBody>
          <a:bodyPr/>
          <a:lstStyle/>
          <a:p>
            <a:pPr marL="228600" lvl="1" indent="-228600">
              <a:spcBef>
                <a:spcPts val="500"/>
              </a:spcBef>
              <a:spcAft>
                <a:spcPts val="500"/>
              </a:spcAft>
              <a:buClr>
                <a:srgbClr val="003E7E"/>
              </a:buClr>
              <a:buSzPct val="150000"/>
              <a:buFont typeface="Wingdings" pitchFamily="2" charset="2"/>
              <a:buChar char="§"/>
            </a:pPr>
            <a:r>
              <a:rPr lang="en-US" sz="2000" b="1" kern="0" dirty="0" smtClean="0">
                <a:solidFill>
                  <a:srgbClr val="FF9933"/>
                </a:solidFill>
                <a:latin typeface="+mn-lt"/>
              </a:rPr>
              <a:t>The states have used CO2 allowance proceeds creatively – supporting diverse policy and economic outcomes  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rgbClr val="FF9933"/>
              </a:solidFill>
              <a:effectLst/>
              <a:uLnTx/>
              <a:uFillTx/>
              <a:latin typeface="+mn-lt"/>
            </a:endParaRPr>
          </a:p>
          <a:p>
            <a:pPr marL="460375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lang="en-US" kern="0" noProof="0" dirty="0" smtClean="0">
                <a:latin typeface="+mn-lt"/>
              </a:rPr>
              <a:t>Use of RGGI revenues has allowed states to meet a wide variety of social, fiscal, and environmental policy goals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57200" y="2099752"/>
            <a:ext cx="3463047" cy="3258356"/>
          </a:xfrm>
          <a:prstGeom prst="rect">
            <a:avLst/>
          </a:prstGeom>
        </p:spPr>
        <p:txBody>
          <a:bodyPr/>
          <a:lstStyle/>
          <a:p>
            <a:pPr marL="917575" lvl="2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>
                <a:latin typeface="+mn-lt"/>
              </a:rPr>
              <a:t>Addressing budget challenges</a:t>
            </a:r>
          </a:p>
          <a:p>
            <a:pPr marL="917575" lvl="2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noProof="0" dirty="0" smtClean="0">
                <a:latin typeface="+mn-lt"/>
              </a:rPr>
              <a:t>Assisting low-income energy consumers</a:t>
            </a:r>
          </a:p>
          <a:p>
            <a:pPr marL="917575" lvl="2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>
                <a:latin typeface="+mn-lt"/>
              </a:rPr>
              <a:t>Restoring wetlands</a:t>
            </a:r>
          </a:p>
          <a:p>
            <a:pPr marL="917575" lvl="2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dirty="0" smtClean="0">
                <a:latin typeface="+mn-lt"/>
              </a:rPr>
              <a:t>Promoting advanced energy technologies</a:t>
            </a:r>
          </a:p>
          <a:p>
            <a:pPr marL="917575" lvl="2" indent="-228600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n-US" kern="0" noProof="0" dirty="0" smtClean="0">
                <a:latin typeface="+mn-lt"/>
              </a:rPr>
              <a:t>Assistance to municipalities and businesses through renewable and energy efficiency funding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703956"/>
            <a:ext cx="8229600" cy="416506"/>
          </a:xfrm>
        </p:spPr>
        <p:txBody>
          <a:bodyPr/>
          <a:lstStyle/>
          <a:p>
            <a:r>
              <a:rPr lang="en-US" dirty="0" smtClean="0">
                <a:solidFill>
                  <a:srgbClr val="F8861D"/>
                </a:solidFill>
              </a:rPr>
              <a:t>Study of the Economic Impacts of RGGI</a:t>
            </a:r>
            <a:endParaRPr lang="en-US" dirty="0">
              <a:solidFill>
                <a:srgbClr val="F8861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222962"/>
            <a:ext cx="4267200" cy="48548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Foundation- Funded Study (11-2011):  </a:t>
            </a:r>
          </a:p>
          <a:p>
            <a:pPr marL="228600" lvl="1" indent="-228600">
              <a:spcBef>
                <a:spcPts val="0"/>
              </a:spcBef>
              <a:spcAft>
                <a:spcPts val="0"/>
              </a:spcAft>
              <a:buClr>
                <a:srgbClr val="0099CC"/>
              </a:buClr>
            </a:pPr>
            <a:r>
              <a:rPr lang="en-US" sz="1400" dirty="0" smtClean="0">
                <a:solidFill>
                  <a:schemeClr val="tx2"/>
                </a:solidFill>
              </a:rPr>
              <a:t>Only requirement from the funders:  independent, with full editorial control by Analysis Group team</a:t>
            </a:r>
          </a:p>
          <a:p>
            <a:pPr marL="228600" lvl="1" indent="-228600">
              <a:spcBef>
                <a:spcPts val="0"/>
              </a:spcBef>
              <a:spcAft>
                <a:spcPts val="0"/>
              </a:spcAft>
              <a:buClr>
                <a:srgbClr val="0099CC"/>
              </a:buClr>
            </a:pPr>
            <a:r>
              <a:rPr lang="en-US" sz="1400" dirty="0" smtClean="0">
                <a:solidFill>
                  <a:schemeClr val="tx2"/>
                </a:solidFill>
              </a:rPr>
              <a:t>Team:  Paul Hibbard, Sue Tierney, Andrea Okie, Pavel Darling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Electricity Journal Article (12-2011)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1400" dirty="0" smtClean="0"/>
          </a:p>
          <a:p>
            <a:pPr lvl="1" indent="-461963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699000" y="1223968"/>
            <a:ext cx="4188653" cy="4854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CC"/>
              </a:buClr>
              <a:buSzTx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1B59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Technical Advisory Group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50000"/>
              <a:buFont typeface="Arial" pitchFamily="34" charset="0"/>
              <a:buChar char="•"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David Conover, </a:t>
            </a:r>
            <a:r>
              <a:rPr kumimoji="0" lang="en-US" sz="13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Sr. VP, </a:t>
            </a:r>
            <a:r>
              <a:rPr kumimoji="0" lang="en-US" sz="1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Bipartisan Policy Center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lang="en-US" sz="1300" b="1" kern="0" baseline="0" dirty="0" smtClean="0">
                <a:latin typeface="+mn-lt"/>
              </a:rPr>
              <a:t>Richard</a:t>
            </a:r>
            <a:r>
              <a:rPr lang="en-US" sz="1300" b="1" kern="0" dirty="0" smtClean="0">
                <a:latin typeface="+mn-lt"/>
              </a:rPr>
              <a:t> Corey, </a:t>
            </a:r>
            <a:r>
              <a:rPr lang="en-US" sz="1300" kern="0" dirty="0" smtClean="0">
                <a:latin typeface="+mn-lt"/>
              </a:rPr>
              <a:t>Chief, Stat Source Div, CARB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Nathan Hultman, </a:t>
            </a:r>
            <a:r>
              <a:rPr kumimoji="0" lang="en-US" sz="13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Director,</a:t>
            </a:r>
            <a:r>
              <a:rPr kumimoji="0" lang="en-US" sz="1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Environmental Policy Program, School of Public Policy, University of MD 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lang="en-US" sz="1300" b="1" kern="0" noProof="0" dirty="0" smtClean="0">
                <a:latin typeface="+mn-lt"/>
              </a:rPr>
              <a:t>Brian Jones, </a:t>
            </a:r>
            <a:r>
              <a:rPr lang="en-US" sz="1300" kern="0" noProof="0" dirty="0" smtClean="0">
                <a:latin typeface="+mn-lt"/>
              </a:rPr>
              <a:t>Sr. VP, M.J. Bradley &amp; Associates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lang="en-US" sz="1300" b="1" kern="0" noProof="0" dirty="0" smtClean="0">
                <a:latin typeface="+mn-lt"/>
              </a:rPr>
              <a:t>John “Skip” Laitner, </a:t>
            </a:r>
            <a:r>
              <a:rPr lang="en-US" sz="1300" kern="0" noProof="0" dirty="0" smtClean="0">
                <a:latin typeface="+mn-lt"/>
              </a:rPr>
              <a:t>Director, Economic and Social Analysis, ACEEE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en-US" sz="1300" b="1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Michelle Manion, </a:t>
            </a:r>
            <a:r>
              <a:rPr kumimoji="0" lang="en-US" sz="130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Climate &amp; Energy Team Leader, NESCAUM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lang="en-US" sz="1300" b="1" kern="0" noProof="0" dirty="0" smtClean="0">
                <a:latin typeface="+mn-lt"/>
              </a:rPr>
              <a:t>Brian Murray, </a:t>
            </a:r>
            <a:r>
              <a:rPr lang="en-US" sz="1300" kern="0" noProof="0" dirty="0" smtClean="0">
                <a:latin typeface="+mn-lt"/>
              </a:rPr>
              <a:t>Director for Economic Analysis, Nicholas Institute, Duke University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en-US" sz="1300" b="1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Karen Palmer, </a:t>
            </a:r>
            <a:r>
              <a:rPr kumimoji="0" lang="en-US" sz="130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Senior Fellow, RFF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lang="en-US" sz="1300" b="1" kern="0" noProof="0" dirty="0" smtClean="0">
                <a:latin typeface="+mn-lt"/>
              </a:rPr>
              <a:t>Eric Svenson, </a:t>
            </a:r>
            <a:r>
              <a:rPr lang="en-US" sz="1300" kern="0" noProof="0" dirty="0" smtClean="0">
                <a:latin typeface="+mn-lt"/>
              </a:rPr>
              <a:t>Sr. VP, Policy and Environment, Health and Safety, PSEG</a:t>
            </a: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1B597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en-US" sz="1300" b="1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Alexander “Sandy” Taft, </a:t>
            </a:r>
            <a:r>
              <a:rPr kumimoji="0" lang="en-US" sz="130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Director, U.S. Climate Change Policy, National Grid</a:t>
            </a:r>
            <a:endParaRPr kumimoji="0" lang="en-US" sz="13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045" y="3276599"/>
            <a:ext cx="1924355" cy="2554239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3260897"/>
            <a:ext cx="1931286" cy="2581102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22787"/>
            <a:ext cx="5108028" cy="2671560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Paul J. Hibbard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Analysis Group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111 Huntington Avenue, 10</a:t>
            </a:r>
            <a:r>
              <a:rPr lang="en-US" baseline="30000" dirty="0" smtClean="0">
                <a:solidFill>
                  <a:schemeClr val="accent2">
                    <a:lumMod val="5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Floor 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Boston, MA 20199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hlinkClick r:id="rId3"/>
              </a:rPr>
              <a:t>phibbard@analysisgroup.com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617-425-8171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Solutions to ecological challen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4255" y="880202"/>
            <a:ext cx="3662899" cy="45956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7111" y="726555"/>
            <a:ext cx="3888827" cy="41650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sz="2000" u="sng" dirty="0" smtClean="0"/>
              <a:t>What the study is…</a:t>
            </a:r>
            <a:endParaRPr lang="en-US" sz="2000" u="sng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71508" y="1090398"/>
            <a:ext cx="4062001" cy="5582315"/>
            <a:chOff x="4892218" y="1090398"/>
            <a:chExt cx="4062001" cy="5582315"/>
          </a:xfrm>
          <a:solidFill>
            <a:schemeClr val="bg1"/>
          </a:solidFill>
        </p:grpSpPr>
        <p:pic>
          <p:nvPicPr>
            <p:cNvPr id="37892" name="Picture 4" descr="http://t1.gstatic.com/images?q=tbn:ANd9GcT-d_QR0vfVNidsBXijxNNac5cSGQSOYg1nJgsgRfIc6N9uh3xmUUeinB93k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92218" y="4175185"/>
              <a:ext cx="4062001" cy="2497528"/>
            </a:xfrm>
            <a:prstGeom prst="rect">
              <a:avLst/>
            </a:prstGeom>
            <a:grpFill/>
          </p:spPr>
        </p:pic>
        <p:sp>
          <p:nvSpPr>
            <p:cNvPr id="4" name="Content Placeholder 2"/>
            <p:cNvSpPr txBox="1">
              <a:spLocks/>
            </p:cNvSpPr>
            <p:nvPr/>
          </p:nvSpPr>
          <p:spPr bwMode="auto">
            <a:xfrm>
              <a:off x="4992407" y="1090398"/>
              <a:ext cx="3888827" cy="315677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39725" marR="0" lvl="0" indent="-339725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0099CC"/>
                </a:buClr>
                <a:buSzTx/>
                <a:buFont typeface="Wingdings" pitchFamily="2" charset="2"/>
                <a:buChar char="§"/>
                <a:tabLst/>
                <a:defRPr/>
              </a:pPr>
              <a:r>
                <a:rPr lang="en-US" b="1" kern="0" dirty="0" smtClean="0">
                  <a:solidFill>
                    <a:schemeClr val="tx2"/>
                  </a:solidFill>
                  <a:latin typeface="+mn-lt"/>
                  <a:cs typeface="+mn-cs"/>
                </a:rPr>
                <a:t>Economic study</a:t>
              </a:r>
            </a:p>
            <a:p>
              <a:pPr marL="682625" lvl="1" indent="-225425">
                <a:spcBef>
                  <a:spcPts val="600"/>
                </a:spcBef>
                <a:spcAft>
                  <a:spcPts val="600"/>
                </a:spcAft>
                <a:buClr>
                  <a:srgbClr val="0099CC"/>
                </a:buClr>
                <a:buFont typeface="Wingdings" pitchFamily="2" charset="2"/>
                <a:buChar char="§"/>
                <a:defRPr/>
              </a:pPr>
              <a:r>
                <a:rPr lang="en-US" sz="1600" b="1" kern="0" dirty="0" smtClean="0">
                  <a:solidFill>
                    <a:schemeClr val="tx2"/>
                  </a:solidFill>
                  <a:latin typeface="+mn-lt"/>
                  <a:cs typeface="+mn-cs"/>
                </a:rPr>
                <a:t>…of actual revenues, actual programs, actual impacts</a:t>
              </a:r>
            </a:p>
            <a:p>
              <a:pPr marL="339725" marR="0" lvl="0" indent="-339725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0099CC"/>
                </a:buClr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Following</a:t>
              </a:r>
              <a:r>
                <a:rPr kumimoji="0" lang="en-US" b="1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the money</a:t>
              </a:r>
            </a:p>
            <a:p>
              <a:pPr marL="571500" indent="-231775">
                <a:spcBef>
                  <a:spcPts val="600"/>
                </a:spcBef>
                <a:spcAft>
                  <a:spcPts val="600"/>
                </a:spcAft>
                <a:buClr>
                  <a:srgbClr val="0099CC"/>
                </a:buClr>
                <a:buFont typeface="Wingdings" pitchFamily="2" charset="2"/>
                <a:buChar char="§"/>
              </a:pPr>
              <a:r>
                <a:rPr lang="en-US" sz="1600" b="1" kern="0" baseline="0" dirty="0" smtClean="0">
                  <a:solidFill>
                    <a:schemeClr val="tx2"/>
                  </a:solidFill>
                  <a:latin typeface="+mn-lt"/>
                  <a:cs typeface="+mn-cs"/>
                </a:rPr>
                <a:t>…through the electric sector</a:t>
              </a:r>
            </a:p>
            <a:p>
              <a:pPr marL="571500" lvl="0" indent="-231775">
                <a:spcBef>
                  <a:spcPts val="600"/>
                </a:spcBef>
                <a:spcAft>
                  <a:spcPts val="600"/>
                </a:spcAft>
                <a:buClr>
                  <a:srgbClr val="0099CC"/>
                </a:buClr>
                <a:buFont typeface="Wingdings" pitchFamily="2" charset="2"/>
                <a:buChar char="§"/>
                <a:defRPr/>
              </a:pPr>
              <a:r>
                <a:rPr kumimoji="0" lang="en-US" sz="1600" b="1" i="0" u="none" strike="noStrike" kern="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…and through the macro economy</a:t>
              </a:r>
              <a:endParaRPr lang="en-US" sz="1600" b="1" kern="0" dirty="0" smtClean="0">
                <a:solidFill>
                  <a:schemeClr val="tx2"/>
                </a:solidFill>
              </a:endParaRPr>
            </a:p>
            <a:p>
              <a:pPr marL="339725" lvl="0" indent="-339725">
                <a:spcBef>
                  <a:spcPts val="600"/>
                </a:spcBef>
                <a:spcAft>
                  <a:spcPts val="600"/>
                </a:spcAft>
                <a:buClr>
                  <a:srgbClr val="0099CC"/>
                </a:buClr>
                <a:buFont typeface="Wingdings" pitchFamily="2" charset="2"/>
                <a:buChar char="§"/>
                <a:defRPr/>
              </a:pPr>
              <a:r>
                <a:rPr lang="en-US" b="1" kern="0" dirty="0" smtClean="0">
                  <a:solidFill>
                    <a:schemeClr val="tx2"/>
                  </a:solidFill>
                </a:rPr>
                <a:t>Measuring results</a:t>
              </a:r>
              <a:endPara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sp>
        <p:nvSpPr>
          <p:cNvPr id="5" name="Title 1"/>
          <p:cNvSpPr txBox="1">
            <a:spLocks/>
          </p:cNvSpPr>
          <p:nvPr/>
        </p:nvSpPr>
        <p:spPr bwMode="auto">
          <a:xfrm>
            <a:off x="1001313" y="675950"/>
            <a:ext cx="3244865" cy="41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sz="2000" b="1" u="sng" dirty="0" smtClean="0">
                <a:solidFill>
                  <a:srgbClr val="F8861D"/>
                </a:solidFill>
                <a:latin typeface="+mj-lt"/>
                <a:ea typeface="+mj-ea"/>
                <a:cs typeface="+mj-cs"/>
              </a:rPr>
              <a:t>What the study is not…</a:t>
            </a:r>
            <a:endParaRPr lang="en-US" sz="2000" b="1" u="sng" dirty="0">
              <a:solidFill>
                <a:srgbClr val="F8861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70432" y="1065767"/>
            <a:ext cx="3296767" cy="4854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b="1" kern="0" dirty="0" smtClean="0">
                <a:solidFill>
                  <a:schemeClr val="tx2"/>
                </a:solidFill>
                <a:latin typeface="+mn-lt"/>
                <a:cs typeface="+mn-cs"/>
              </a:rPr>
              <a:t>Review of carbon reduction benefits</a:t>
            </a:r>
          </a:p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b="1" kern="0" dirty="0" smtClean="0">
                <a:solidFill>
                  <a:schemeClr val="tx2"/>
                </a:solidFill>
                <a:latin typeface="+mn-lt"/>
                <a:cs typeface="+mn-cs"/>
              </a:rPr>
              <a:t>Review of environmental impacts</a:t>
            </a:r>
          </a:p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b="1" kern="0" dirty="0" smtClean="0">
                <a:solidFill>
                  <a:schemeClr val="tx2"/>
                </a:solidFill>
                <a:latin typeface="+mn-lt"/>
                <a:cs typeface="+mn-cs"/>
              </a:rPr>
              <a:t>Evaluation of need for a carbon control program</a:t>
            </a:r>
          </a:p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b="1" kern="0" dirty="0" smtClean="0">
                <a:solidFill>
                  <a:schemeClr val="tx2"/>
                </a:solidFill>
                <a:latin typeface="+mn-lt"/>
                <a:cs typeface="+mn-cs"/>
              </a:rPr>
              <a:t>Forecast of future program participation, effectiveness, results</a:t>
            </a:r>
          </a:p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b="1" kern="0" dirty="0" smtClean="0">
                <a:solidFill>
                  <a:schemeClr val="tx2"/>
                </a:solidFill>
                <a:latin typeface="+mn-lt"/>
                <a:cs typeface="+mn-cs"/>
              </a:rPr>
              <a:t>Assessment of appropriateness of cap level</a:t>
            </a:r>
          </a:p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9CC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b="1" kern="0" dirty="0" smtClean="0">
                <a:solidFill>
                  <a:schemeClr val="tx2"/>
                </a:solidFill>
                <a:latin typeface="+mn-lt"/>
              </a:rPr>
              <a:t>Analysis of carbon market</a:t>
            </a:r>
            <a:endParaRPr lang="en-US" b="1" kern="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661842" y="6400799"/>
            <a:ext cx="4071668" cy="267420"/>
          </a:xfrm>
          <a:prstGeom prst="rect">
            <a:avLst/>
          </a:prstGeom>
          <a:solidFill>
            <a:srgbClr val="1B5970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13" y="528374"/>
            <a:ext cx="8229600" cy="773113"/>
          </a:xfrm>
        </p:spPr>
        <p:txBody>
          <a:bodyPr/>
          <a:lstStyle/>
          <a:p>
            <a:r>
              <a:rPr lang="en-US" dirty="0" smtClean="0"/>
              <a:t>Bottom line results: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36" y="1369559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 </a:t>
            </a:r>
            <a:r>
              <a:rPr lang="en-US" sz="2000" dirty="0" smtClean="0"/>
              <a:t>Net positive economic impacts for:</a:t>
            </a:r>
          </a:p>
          <a:p>
            <a:pPr marL="571500" lvl="1" indent="-228600"/>
            <a:r>
              <a:rPr lang="en-US" sz="1800" b="0" dirty="0" smtClean="0"/>
              <a:t>the 10 RGGI states together, and for each                                                                  state participating in RGGI</a:t>
            </a:r>
          </a:p>
          <a:p>
            <a:pPr marL="571500" lvl="1" indent="-228600"/>
            <a:r>
              <a:rPr lang="en-US" sz="1800" b="0" dirty="0" smtClean="0"/>
              <a:t>Across the region, the initial $0.9 billion                                                                                 in CO2 allowance auction proceeds                                                          translates to $1.6 billion in net economic                                                value added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n-US" sz="2000" dirty="0" smtClean="0"/>
              <a:t>Economic value results from the various                                                    ways states spent auction proceeds:</a:t>
            </a:r>
          </a:p>
          <a:p>
            <a:pPr marL="576263" lvl="1"/>
            <a:r>
              <a:rPr lang="en-US" sz="1800" b="0" dirty="0" smtClean="0"/>
              <a:t>Biggest economic bang for buck: energy efficiency program support</a:t>
            </a:r>
          </a:p>
          <a:p>
            <a:pPr marL="576263" lvl="1"/>
            <a:r>
              <a:rPr lang="en-US" sz="1800" b="0" dirty="0" smtClean="0"/>
              <a:t>Economic value also created by other ways money </a:t>
            </a:r>
            <a:r>
              <a:rPr lang="en-US" sz="1800" b="0" dirty="0" err="1" smtClean="0"/>
              <a:t>recirculates</a:t>
            </a:r>
            <a:r>
              <a:rPr lang="en-US" sz="1800" b="0" dirty="0" smtClean="0"/>
              <a:t> in local economies (e.g., customer bill rebates, general fund contributions)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1516" y="944519"/>
            <a:ext cx="2825633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46" y="1050728"/>
            <a:ext cx="7106073" cy="53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703956"/>
            <a:ext cx="8229600" cy="364990"/>
          </a:xfrm>
        </p:spPr>
        <p:txBody>
          <a:bodyPr/>
          <a:lstStyle/>
          <a:p>
            <a:r>
              <a:rPr lang="en-US" dirty="0" smtClean="0"/>
              <a:t>Study Approach: Following the Money….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13890" y="1715332"/>
            <a:ext cx="3911847" cy="22666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000" u="sng" dirty="0" smtClean="0"/>
              <a:t>Different states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0" dirty="0" smtClean="0"/>
              <a:t>Different programs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0" dirty="0" smtClean="0"/>
              <a:t>Different agencies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0" dirty="0" smtClean="0"/>
              <a:t>Different tracking methods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0" dirty="0" smtClean="0"/>
              <a:t>Different assumptions</a:t>
            </a:r>
            <a:endParaRPr lang="en-US" sz="1800" b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2486" y="1127078"/>
            <a:ext cx="8144758" cy="343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marR="0" lvl="1" indent="-2317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50000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Dollar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Flows from RGGI Auction Proceeds through State Spending Impacts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8100" y="4826000"/>
            <a:ext cx="25019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Impacts (+ and -) in electric sector and larger economy during  first three years of RGGI (2009-2011)</a:t>
            </a:r>
            <a:endParaRPr lang="en-US" sz="105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39000" y="5486400"/>
            <a:ext cx="17272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Impacts in electric sector and larger economy (2009-2021)</a:t>
            </a:r>
            <a:endParaRPr lang="en-US" sz="105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30400" y="1803400"/>
            <a:ext cx="1193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$912 million over 3 years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4768" y="914558"/>
            <a:ext cx="7240862" cy="543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492" y="662153"/>
            <a:ext cx="8675508" cy="406794"/>
          </a:xfrm>
        </p:spPr>
        <p:txBody>
          <a:bodyPr/>
          <a:lstStyle/>
          <a:p>
            <a:r>
              <a:rPr lang="en-US" dirty="0" smtClean="0"/>
              <a:t>Run the $ Through the Power System and the Economy…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2619" y="1159498"/>
            <a:ext cx="553998" cy="4779390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GE MAPS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97679" y="1150070"/>
            <a:ext cx="553998" cy="4798243"/>
          </a:xfrm>
          <a:prstGeom prst="rect">
            <a:avLst/>
          </a:prstGeom>
          <a:solidFill>
            <a:schemeClr val="bg1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IMPLAN</a:t>
            </a:r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79066" y="1237275"/>
            <a:ext cx="1866508" cy="91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marR="0" lvl="1" indent="-231775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50000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Flow of Data</a:t>
            </a:r>
            <a:endParaRPr lang="en-US" sz="1400" kern="0" dirty="0" smtClean="0">
              <a:latin typeface="+mn-lt"/>
            </a:endParaRPr>
          </a:p>
          <a:p>
            <a:pPr marL="231775" marR="0" lvl="1" indent="-231775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50000"/>
              <a:tabLst/>
              <a:defRPr/>
            </a:pP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and</a:t>
            </a:r>
            <a:r>
              <a:rPr lang="en-US" sz="1400" kern="0" dirty="0" smtClean="0">
                <a:latin typeface="+mn-lt"/>
              </a:rPr>
              <a:t> 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Modeling</a:t>
            </a:r>
          </a:p>
          <a:p>
            <a:pPr marL="231775" marR="0" lvl="1" indent="-231775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50000"/>
              <a:tabLst/>
              <a:defRPr/>
            </a:pP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Outcomes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908331" y="1145627"/>
            <a:ext cx="2953407" cy="4750676"/>
          </a:xfrm>
          <a:prstGeom prst="rect">
            <a:avLst/>
          </a:prstGeom>
          <a:solidFill>
            <a:srgbClr val="21813F">
              <a:alpha val="25000"/>
            </a:srgbClr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154623" y="1019502"/>
            <a:ext cx="3147940" cy="1008995"/>
            <a:chOff x="2154623" y="1019502"/>
            <a:chExt cx="3147940" cy="1008995"/>
          </a:xfrm>
          <a:solidFill>
            <a:srgbClr val="21813F">
              <a:alpha val="26000"/>
            </a:srgbClr>
          </a:solidFill>
        </p:grpSpPr>
        <p:sp>
          <p:nvSpPr>
            <p:cNvPr id="10" name="Oval 9"/>
            <p:cNvSpPr/>
            <p:nvPr/>
          </p:nvSpPr>
          <p:spPr bwMode="auto">
            <a:xfrm>
              <a:off x="2154623" y="1019502"/>
              <a:ext cx="2186151" cy="1008995"/>
            </a:xfrm>
            <a:prstGeom prst="ellipse">
              <a:avLst/>
            </a:prstGeom>
            <a:grpFill/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ight Arrow 12"/>
            <p:cNvSpPr>
              <a:spLocks/>
            </p:cNvSpPr>
            <p:nvPr/>
          </p:nvSpPr>
          <p:spPr bwMode="auto">
            <a:xfrm rot="1146389">
              <a:off x="4104384" y="1253055"/>
              <a:ext cx="1198179" cy="464253"/>
            </a:xfrm>
            <a:prstGeom prst="rightArrow">
              <a:avLst/>
            </a:prstGeom>
            <a:grpFill/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203435" y="2107324"/>
            <a:ext cx="4100558" cy="3515710"/>
            <a:chOff x="1203435" y="2107324"/>
            <a:chExt cx="4100558" cy="351571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1203435" y="2107324"/>
              <a:ext cx="1960180" cy="3515710"/>
            </a:xfrm>
            <a:prstGeom prst="rect">
              <a:avLst/>
            </a:prstGeom>
            <a:solidFill>
              <a:srgbClr val="21813F">
                <a:alpha val="25000"/>
              </a:srgbClr>
            </a:solidFill>
            <a:ln w="8001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174123" y="2711668"/>
              <a:ext cx="1618595" cy="2900855"/>
            </a:xfrm>
            <a:prstGeom prst="rect">
              <a:avLst/>
            </a:prstGeom>
            <a:solidFill>
              <a:srgbClr val="21813F">
                <a:alpha val="25000"/>
              </a:srgbClr>
            </a:solidFill>
            <a:ln w="8001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ight Arrow 15"/>
            <p:cNvSpPr>
              <a:spLocks/>
            </p:cNvSpPr>
            <p:nvPr/>
          </p:nvSpPr>
          <p:spPr bwMode="auto">
            <a:xfrm rot="20371110">
              <a:off x="3359110" y="5118703"/>
              <a:ext cx="1944883" cy="360870"/>
            </a:xfrm>
            <a:prstGeom prst="rightArrow">
              <a:avLst/>
            </a:prstGeom>
            <a:solidFill>
              <a:srgbClr val="21813F">
                <a:alpha val="45000"/>
              </a:srgbClr>
            </a:solidFill>
            <a:ln w="1905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720289"/>
            <a:ext cx="8229600" cy="403312"/>
          </a:xfrm>
        </p:spPr>
        <p:txBody>
          <a:bodyPr/>
          <a:lstStyle/>
          <a:p>
            <a:r>
              <a:rPr lang="en-US" dirty="0" smtClean="0"/>
              <a:t>Auction and Direct Sales Proceeds</a:t>
            </a:r>
            <a:endParaRPr 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38223"/>
            <a:ext cx="8991600" cy="5405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480386" y="1179751"/>
            <a:ext cx="992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$912 M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63900" y="1460500"/>
            <a:ext cx="3136900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Downward trend in auction proceeds from 2009-2011 results from:</a:t>
            </a:r>
          </a:p>
          <a:p>
            <a:pPr>
              <a:buFontTx/>
              <a:buChar char="-"/>
            </a:pPr>
            <a:r>
              <a:rPr lang="en-US" sz="1200" b="1" dirty="0" smtClean="0"/>
              <a:t>Fewer allowances sold over time</a:t>
            </a:r>
          </a:p>
          <a:p>
            <a:pPr>
              <a:buFontTx/>
              <a:buChar char="-"/>
            </a:pPr>
            <a:r>
              <a:rPr lang="en-US" sz="1200" b="1" dirty="0" smtClean="0"/>
              <a:t>Lower allowance prices over time</a:t>
            </a:r>
            <a:endParaRPr lang="en-US" sz="1200" b="1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200400" y="2514600"/>
            <a:ext cx="3327400" cy="1714500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1" y="956200"/>
            <a:ext cx="3073399" cy="2049351"/>
          </a:xfrm>
        </p:spPr>
        <p:txBody>
          <a:bodyPr/>
          <a:lstStyle/>
          <a:p>
            <a:r>
              <a:rPr lang="en-US" dirty="0" smtClean="0"/>
              <a:t>Use of RGGI auction proceeds ($912 million)</a:t>
            </a:r>
            <a:br>
              <a:rPr lang="en-US" dirty="0" smtClean="0"/>
            </a:br>
            <a:r>
              <a:rPr lang="en-US" dirty="0" smtClean="0"/>
              <a:t>across the 10 states and in the 3 electric regions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9187" y="5506797"/>
            <a:ext cx="3610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 Individual state reports and interviews.</a:t>
            </a:r>
            <a:br>
              <a:rPr lang="en-US" sz="900" dirty="0">
                <a:latin typeface="Arial" pitchFamily="34" charset="0"/>
                <a:cs typeface="Arial" pitchFamily="34" charset="0"/>
              </a:rPr>
            </a:br>
            <a:r>
              <a:rPr lang="en-US" sz="900" b="1" dirty="0">
                <a:latin typeface="Arial" pitchFamily="34" charset="0"/>
                <a:cs typeface="Arial" pitchFamily="34" charset="0"/>
              </a:rPr>
              <a:t>Note: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 Certain grant programs may include multiple 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components,</a:t>
            </a:r>
          </a:p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are categorized in the figure above based on the largest share of spending.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1271" y="1094391"/>
            <a:ext cx="2560838" cy="2366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6767" y="966128"/>
            <a:ext cx="2600750" cy="247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66226" y="3862555"/>
            <a:ext cx="2667624" cy="249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93158" y="3881000"/>
            <a:ext cx="2494695" cy="250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0"/>
          <p:cNvGrpSpPr/>
          <p:nvPr/>
        </p:nvGrpSpPr>
        <p:grpSpPr>
          <a:xfrm>
            <a:off x="222254" y="2867677"/>
            <a:ext cx="3623689" cy="2130131"/>
            <a:chOff x="5410200" y="3991469"/>
            <a:chExt cx="3733800" cy="1591540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 l="12239" t="85502" r="56147"/>
            <a:stretch>
              <a:fillRect/>
            </a:stretch>
          </p:blipFill>
          <p:spPr bwMode="auto">
            <a:xfrm>
              <a:off x="5452623" y="3991469"/>
              <a:ext cx="2743200" cy="912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 l="53512" t="85502" r="3458"/>
            <a:stretch>
              <a:fillRect/>
            </a:stretch>
          </p:blipFill>
          <p:spPr bwMode="auto">
            <a:xfrm>
              <a:off x="5410200" y="4670196"/>
              <a:ext cx="3733800" cy="912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7" name="TextBox 16"/>
          <p:cNvSpPr txBox="1"/>
          <p:nvPr/>
        </p:nvSpPr>
        <p:spPr>
          <a:xfrm>
            <a:off x="3846818" y="635878"/>
            <a:ext cx="51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10 RGGI states	      6 New England States		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15263" y="3547252"/>
            <a:ext cx="51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New York (NYISO)	DE, MD, NJ (PJM)		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economic impacts – 10 states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9903" y="1555487"/>
            <a:ext cx="8734097" cy="4525962"/>
          </a:xfrm>
        </p:spPr>
        <p:txBody>
          <a:bodyPr/>
          <a:lstStyle/>
          <a:p>
            <a:r>
              <a:rPr lang="en-US" dirty="0" smtClean="0"/>
              <a:t>$1.6    billion 	– economic value added in the region (NPV*)</a:t>
            </a:r>
          </a:p>
          <a:p>
            <a:r>
              <a:rPr lang="en-US" dirty="0" smtClean="0"/>
              <a:t>$0.9    billion	– auction proceeds (mid-2008 through Q3 2011) </a:t>
            </a:r>
          </a:p>
          <a:p>
            <a:r>
              <a:rPr lang="en-US" dirty="0" smtClean="0"/>
              <a:t>$1.1    billion 	– consumer savings (electricity customers) (NPV*)</a:t>
            </a:r>
          </a:p>
          <a:p>
            <a:r>
              <a:rPr lang="en-US" dirty="0" smtClean="0"/>
              <a:t>$0.17  billion 	– consumer savings (natural gas &amp; oil heat customers) (NPV*)</a:t>
            </a:r>
          </a:p>
          <a:p>
            <a:r>
              <a:rPr lang="en-US" dirty="0" smtClean="0"/>
              <a:t>$1.6    billion 	– lower revenues to power plant owners (NPV*)</a:t>
            </a:r>
          </a:p>
          <a:p>
            <a:r>
              <a:rPr lang="en-US" dirty="0" smtClean="0"/>
              <a:t>$0.77  billion	– fewer dollars spent on out-of-region fossil fuel (NPV*)</a:t>
            </a:r>
          </a:p>
          <a:p>
            <a:endParaRPr lang="en-US" dirty="0" smtClean="0"/>
          </a:p>
          <a:p>
            <a:r>
              <a:rPr lang="en-US" dirty="0" smtClean="0"/>
              <a:t>16,000 jobs	– jobs created</a:t>
            </a:r>
          </a:p>
          <a:p>
            <a:r>
              <a:rPr lang="en-US" dirty="0" smtClean="0"/>
              <a:t>0.7 percent	– average electricity bill increases during 3-year RGGI		   	   period [with savings over time given energy efficiency	   	  	   implemented with RGGI funds] </a:t>
            </a:r>
          </a:p>
          <a:p>
            <a:endParaRPr lang="en-US" sz="1000" dirty="0" smtClean="0"/>
          </a:p>
          <a:p>
            <a:r>
              <a:rPr lang="en-US" sz="1200" dirty="0" smtClean="0"/>
              <a:t>* Using a 3% social discount rate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_ppt_2006-07">
  <a:themeElements>
    <a:clrScheme name="ag_ppt_2006-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g_ppt_2006-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8001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g_ppt_2006-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ag_ppt_2006-07</Template>
  <TotalTime>37826</TotalTime>
  <Words>1084</Words>
  <Application>Microsoft Office PowerPoint</Application>
  <PresentationFormat>On-screen Show (4:3)</PresentationFormat>
  <Paragraphs>163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ag_ppt_2006-07</vt:lpstr>
      <vt:lpstr>Economic Impacts of RGGI:   Following the Dollars</vt:lpstr>
      <vt:lpstr>Study of the Economic Impacts of RGGI</vt:lpstr>
      <vt:lpstr>What the study is…</vt:lpstr>
      <vt:lpstr>Bottom line results:</vt:lpstr>
      <vt:lpstr>Study Approach: Following the Money….</vt:lpstr>
      <vt:lpstr>Run the $ Through the Power System and the Economy…</vt:lpstr>
      <vt:lpstr>Auction and Direct Sales Proceeds</vt:lpstr>
      <vt:lpstr>Use of RGGI auction proceeds ($912 million) across the 10 states and in the 3 electric regions</vt:lpstr>
      <vt:lpstr>Overall economic impacts – 10 states</vt:lpstr>
      <vt:lpstr>Total Economic Impact – Value Added and Job-Years</vt:lpstr>
      <vt:lpstr>Slide 11</vt:lpstr>
      <vt:lpstr>Value Added Multipliers:  Average impacts within RGGI states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 Paul J. Hibbard Analysis Group 111 Huntington Avenue, 10th Floor  Boston, MA 20199 phibbard@analysisgroup.com 617-425-8171 </vt:lpstr>
    </vt:vector>
  </TitlesOfParts>
  <Company>Analysis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to: Client</dc:title>
  <dc:creator>MKelley</dc:creator>
  <cp:lastModifiedBy>Paul Hibbard</cp:lastModifiedBy>
  <cp:revision>545</cp:revision>
  <cp:lastPrinted>2009-04-22T19:24:48Z</cp:lastPrinted>
  <dcterms:created xsi:type="dcterms:W3CDTF">2002-02-28T15:30:46Z</dcterms:created>
  <dcterms:modified xsi:type="dcterms:W3CDTF">2012-02-16T18:14:44Z</dcterms:modified>
</cp:coreProperties>
</file>